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628" r:id="rId2"/>
    <p:sldId id="413" r:id="rId3"/>
    <p:sldId id="630" r:id="rId4"/>
    <p:sldId id="631" r:id="rId5"/>
    <p:sldId id="391" r:id="rId6"/>
    <p:sldId id="632" r:id="rId7"/>
    <p:sldId id="633" r:id="rId8"/>
    <p:sldId id="636" r:id="rId9"/>
    <p:sldId id="637" r:id="rId10"/>
    <p:sldId id="634" r:id="rId11"/>
    <p:sldId id="638" r:id="rId12"/>
    <p:sldId id="639" r:id="rId13"/>
    <p:sldId id="635" r:id="rId14"/>
    <p:sldId id="640" r:id="rId15"/>
    <p:sldId id="641" r:id="rId16"/>
    <p:sldId id="642" r:id="rId17"/>
    <p:sldId id="643" r:id="rId18"/>
    <p:sldId id="644" r:id="rId19"/>
    <p:sldId id="645" r:id="rId20"/>
    <p:sldId id="646" r:id="rId21"/>
    <p:sldId id="615" r:id="rId22"/>
    <p:sldId id="629" r:id="rId23"/>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8/31/2019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8/31/2019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8/31/2019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8/31/2019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8/31/2019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8/31/2019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8/31/2019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8/31/2019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8/31/2019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8/31/2019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8/31/2019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8/31/2019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8/31/2019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8/31/2019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8/31/2019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8/31/2019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15ED3-B693-41E3-B462-6BBA6BAFA39D}"/>
              </a:ext>
            </a:extLst>
          </p:cNvPr>
          <p:cNvSpPr txBox="1"/>
          <p:nvPr/>
        </p:nvSpPr>
        <p:spPr>
          <a:xfrm>
            <a:off x="2766081" y="4812683"/>
            <a:ext cx="6688901" cy="1200329"/>
          </a:xfrm>
          <a:prstGeom prst="rect">
            <a:avLst/>
          </a:prstGeom>
          <a:noFill/>
        </p:spPr>
        <p:txBody>
          <a:bodyPr wrap="square" rtlCol="0">
            <a:spAutoFit/>
          </a:bodyPr>
          <a:lstStyle/>
          <a:p>
            <a:pPr algn="ctr"/>
            <a:r>
              <a:rPr lang="en-US" sz="3600" b="1" dirty="0"/>
              <a:t>Faithfully Serving the Lord</a:t>
            </a:r>
          </a:p>
          <a:p>
            <a:pPr algn="ctr"/>
            <a:r>
              <a:rPr lang="en-US" sz="3600" b="1" dirty="0"/>
              <a:t>Acts 20:17-36</a:t>
            </a:r>
          </a:p>
        </p:txBody>
      </p:sp>
      <p:pic>
        <p:nvPicPr>
          <p:cNvPr id="4" name="Picture 3">
            <a:extLst>
              <a:ext uri="{FF2B5EF4-FFF2-40B4-BE49-F238E27FC236}">
                <a16:creationId xmlns:a16="http://schemas.microsoft.com/office/drawing/2014/main" id="{83813021-5543-4176-9CAB-FE1995CD30D6}"/>
              </a:ext>
            </a:extLst>
          </p:cNvPr>
          <p:cNvPicPr>
            <a:picLocks noChangeAspect="1"/>
          </p:cNvPicPr>
          <p:nvPr/>
        </p:nvPicPr>
        <p:blipFill>
          <a:blip r:embed="rId2"/>
          <a:stretch>
            <a:fillRect/>
          </a:stretch>
        </p:blipFill>
        <p:spPr>
          <a:xfrm>
            <a:off x="29064" y="1002907"/>
            <a:ext cx="12162936" cy="3378593"/>
          </a:xfrm>
          <a:prstGeom prst="rect">
            <a:avLst/>
          </a:prstGeom>
        </p:spPr>
      </p:pic>
    </p:spTree>
    <p:extLst>
      <p:ext uri="{BB962C8B-B14F-4D97-AF65-F5344CB8AC3E}">
        <p14:creationId xmlns:p14="http://schemas.microsoft.com/office/powerpoint/2010/main" val="77652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Revelation 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862322"/>
          </a:xfrm>
          <a:prstGeom prst="rect">
            <a:avLst/>
          </a:prstGeom>
          <a:noFill/>
        </p:spPr>
        <p:txBody>
          <a:bodyPr wrap="square" rtlCol="0">
            <a:spAutoFit/>
          </a:bodyPr>
          <a:lstStyle/>
          <a:p>
            <a:pPr algn="just"/>
            <a:r>
              <a:rPr lang="en-US" sz="3600" i="1" dirty="0"/>
              <a:t>“I know your deeds and your toil and perseverance, and that you cannot tolerate evil men, and you put to the test those who call themselves apostles, and they are not, and you found them to be false…”</a:t>
            </a:r>
            <a:endParaRPr lang="en-US" sz="3600" dirty="0"/>
          </a:p>
        </p:txBody>
      </p:sp>
    </p:spTree>
    <p:extLst>
      <p:ext uri="{BB962C8B-B14F-4D97-AF65-F5344CB8AC3E}">
        <p14:creationId xmlns:p14="http://schemas.microsoft.com/office/powerpoint/2010/main" val="9738285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Question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646331"/>
          </a:xfrm>
          <a:prstGeom prst="rect">
            <a:avLst/>
          </a:prstGeom>
          <a:noFill/>
        </p:spPr>
        <p:txBody>
          <a:bodyPr wrap="square" rtlCol="0">
            <a:spAutoFit/>
          </a:bodyPr>
          <a:lstStyle/>
          <a:p>
            <a:pPr algn="ctr"/>
            <a:r>
              <a:rPr lang="en-US" sz="3600" dirty="0"/>
              <a:t>Am I fulfilling my God-given role in His kingdom?</a:t>
            </a:r>
          </a:p>
        </p:txBody>
      </p:sp>
    </p:spTree>
    <p:extLst>
      <p:ext uri="{BB962C8B-B14F-4D97-AF65-F5344CB8AC3E}">
        <p14:creationId xmlns:p14="http://schemas.microsoft.com/office/powerpoint/2010/main" val="52497337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AutoNum type="romanUcPeriod"/>
            </a:pPr>
            <a:r>
              <a:rPr lang="en-US" sz="3600" b="1" cap="none" dirty="0">
                <a:solidFill>
                  <a:srgbClr val="00B0F0"/>
                </a:solidFill>
                <a:latin typeface="+mn-lt"/>
              </a:rPr>
              <a:t>To what are we to be ultimately faithful? </a:t>
            </a:r>
            <a:endParaRPr lang="en-US" sz="3600" b="1" cap="none" baseline="30000" dirty="0">
              <a:solidFill>
                <a:srgbClr val="00B0F0"/>
              </a:solidFill>
              <a:latin typeface="+mn-lt"/>
            </a:endParaRPr>
          </a:p>
        </p:txBody>
      </p:sp>
      <p:sp>
        <p:nvSpPr>
          <p:cNvPr id="4" name="TextBox 3">
            <a:extLst>
              <a:ext uri="{FF2B5EF4-FFF2-40B4-BE49-F238E27FC236}">
                <a16:creationId xmlns:a16="http://schemas.microsoft.com/office/drawing/2014/main" id="{CB84DA35-FCBA-4678-927A-25614BE38180}"/>
              </a:ext>
            </a:extLst>
          </p:cNvPr>
          <p:cNvSpPr txBox="1"/>
          <p:nvPr/>
        </p:nvSpPr>
        <p:spPr>
          <a:xfrm>
            <a:off x="197230" y="1192983"/>
            <a:ext cx="11683650" cy="1569660"/>
          </a:xfrm>
          <a:prstGeom prst="rect">
            <a:avLst/>
          </a:prstGeom>
          <a:noFill/>
        </p:spPr>
        <p:txBody>
          <a:bodyPr wrap="square" rtlCol="0">
            <a:spAutoFit/>
          </a:bodyPr>
          <a:lstStyle/>
          <a:p>
            <a:pPr marL="514350" indent="-514350" algn="just">
              <a:buAutoNum type="alphaUcPeriod"/>
            </a:pPr>
            <a:r>
              <a:rPr lang="en-US" sz="3200" b="1" dirty="0"/>
              <a:t>Faithful to the Lord </a:t>
            </a:r>
          </a:p>
          <a:p>
            <a:pPr marL="514350" indent="-514350" algn="just">
              <a:buAutoNum type="alphaUcPeriod"/>
            </a:pPr>
            <a:r>
              <a:rPr lang="en-US" sz="3200" b="1" dirty="0"/>
              <a:t>Faithful to God-given roles</a:t>
            </a:r>
          </a:p>
          <a:p>
            <a:pPr marL="514350" indent="-514350" algn="just">
              <a:buAutoNum type="alphaUcPeriod"/>
            </a:pPr>
            <a:r>
              <a:rPr lang="en-US" sz="3200" b="1" dirty="0"/>
              <a:t>Faithful to the whole purpose [counsel] of God</a:t>
            </a:r>
          </a:p>
        </p:txBody>
      </p:sp>
    </p:spTree>
    <p:extLst>
      <p:ext uri="{BB962C8B-B14F-4D97-AF65-F5344CB8AC3E}">
        <p14:creationId xmlns:p14="http://schemas.microsoft.com/office/powerpoint/2010/main" val="45189199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3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Timothy 3:16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754326"/>
          </a:xfrm>
          <a:prstGeom prst="rect">
            <a:avLst/>
          </a:prstGeom>
          <a:noFill/>
        </p:spPr>
        <p:txBody>
          <a:bodyPr wrap="square" rtlCol="0">
            <a:spAutoFit/>
          </a:bodyPr>
          <a:lstStyle/>
          <a:p>
            <a:pPr algn="just"/>
            <a:r>
              <a:rPr lang="en-US" sz="3600" i="1" dirty="0"/>
              <a:t>“All Scripture is inspired by God and profitable for teaching, for reproof, for correction, for training in righteousness…”</a:t>
            </a:r>
            <a:endParaRPr lang="en-US" sz="3600" dirty="0"/>
          </a:p>
        </p:txBody>
      </p:sp>
    </p:spTree>
    <p:extLst>
      <p:ext uri="{BB962C8B-B14F-4D97-AF65-F5344CB8AC3E}">
        <p14:creationId xmlns:p14="http://schemas.microsoft.com/office/powerpoint/2010/main" val="322278162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Question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323439"/>
          </a:xfrm>
          <a:prstGeom prst="rect">
            <a:avLst/>
          </a:prstGeom>
          <a:noFill/>
        </p:spPr>
        <p:txBody>
          <a:bodyPr wrap="square" rtlCol="0">
            <a:spAutoFit/>
          </a:bodyPr>
          <a:lstStyle/>
          <a:p>
            <a:pPr algn="ctr"/>
            <a:r>
              <a:rPr lang="en-US" sz="4000" dirty="0"/>
              <a:t>Am I faithful in learning and obeying the whole purpose of God?</a:t>
            </a:r>
          </a:p>
        </p:txBody>
      </p:sp>
    </p:spTree>
    <p:extLst>
      <p:ext uri="{BB962C8B-B14F-4D97-AF65-F5344CB8AC3E}">
        <p14:creationId xmlns:p14="http://schemas.microsoft.com/office/powerpoint/2010/main" val="104925135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600" b="1" cap="none" dirty="0">
                <a:solidFill>
                  <a:srgbClr val="00B0F0"/>
                </a:solidFill>
                <a:latin typeface="+mn-lt"/>
              </a:rPr>
              <a:t>How are we to remain faithful? </a:t>
            </a:r>
            <a:endParaRPr lang="en-US" sz="3600" b="1" cap="none" baseline="30000" dirty="0">
              <a:solidFill>
                <a:srgbClr val="00B0F0"/>
              </a:solidFill>
              <a:latin typeface="+mn-lt"/>
            </a:endParaRPr>
          </a:p>
        </p:txBody>
      </p:sp>
      <p:sp>
        <p:nvSpPr>
          <p:cNvPr id="4" name="TextBox 3">
            <a:extLst>
              <a:ext uri="{FF2B5EF4-FFF2-40B4-BE49-F238E27FC236}">
                <a16:creationId xmlns:a16="http://schemas.microsoft.com/office/drawing/2014/main" id="{CB84DA35-FCBA-4678-927A-25614BE38180}"/>
              </a:ext>
            </a:extLst>
          </p:cNvPr>
          <p:cNvSpPr txBox="1"/>
          <p:nvPr/>
        </p:nvSpPr>
        <p:spPr>
          <a:xfrm>
            <a:off x="197230" y="1192983"/>
            <a:ext cx="11683650" cy="584775"/>
          </a:xfrm>
          <a:prstGeom prst="rect">
            <a:avLst/>
          </a:prstGeom>
          <a:noFill/>
        </p:spPr>
        <p:txBody>
          <a:bodyPr wrap="square" rtlCol="0">
            <a:spAutoFit/>
          </a:bodyPr>
          <a:lstStyle/>
          <a:p>
            <a:pPr marL="514350" indent="-514350" algn="just">
              <a:buAutoNum type="alphaUcPeriod"/>
            </a:pPr>
            <a:r>
              <a:rPr lang="en-US" sz="3200" b="1" dirty="0"/>
              <a:t>Be on guard…</a:t>
            </a:r>
          </a:p>
        </p:txBody>
      </p:sp>
    </p:spTree>
    <p:extLst>
      <p:ext uri="{BB962C8B-B14F-4D97-AF65-F5344CB8AC3E}">
        <p14:creationId xmlns:p14="http://schemas.microsoft.com/office/powerpoint/2010/main" val="17133373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Proverbs 4:23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323439"/>
          </a:xfrm>
          <a:prstGeom prst="rect">
            <a:avLst/>
          </a:prstGeom>
          <a:noFill/>
        </p:spPr>
        <p:txBody>
          <a:bodyPr wrap="square" rtlCol="0">
            <a:spAutoFit/>
          </a:bodyPr>
          <a:lstStyle/>
          <a:p>
            <a:pPr algn="ctr"/>
            <a:r>
              <a:rPr lang="en-US" sz="4000" i="1" dirty="0"/>
              <a:t>“Watch over your heart with all diligence,</a:t>
            </a:r>
          </a:p>
          <a:p>
            <a:pPr algn="ctr"/>
            <a:r>
              <a:rPr lang="en-US" sz="4000" i="1" dirty="0"/>
              <a:t>For from it flow the springs of life.”</a:t>
            </a:r>
            <a:endParaRPr lang="en-US" sz="4000" dirty="0"/>
          </a:p>
        </p:txBody>
      </p:sp>
    </p:spTree>
    <p:extLst>
      <p:ext uri="{BB962C8B-B14F-4D97-AF65-F5344CB8AC3E}">
        <p14:creationId xmlns:p14="http://schemas.microsoft.com/office/powerpoint/2010/main" val="374640575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Timothy 1:18-19; 4:16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554545"/>
          </a:xfrm>
          <a:prstGeom prst="rect">
            <a:avLst/>
          </a:prstGeom>
          <a:noFill/>
        </p:spPr>
        <p:txBody>
          <a:bodyPr wrap="square" rtlCol="0">
            <a:spAutoFit/>
          </a:bodyPr>
          <a:lstStyle/>
          <a:p>
            <a:pPr algn="just"/>
            <a:r>
              <a:rPr lang="en-US" sz="3200" i="1" dirty="0"/>
              <a:t>1:18 Timothy, my son, I give you this instruction in keeping with the prophecies once made about you, so that by following them you may fight the good fight, 19 holding on to faith and a good conscience. Some have rejected these and so have shipwrecked their faith.</a:t>
            </a:r>
            <a:r>
              <a:rPr lang="en-US" sz="3200" dirty="0"/>
              <a:t> </a:t>
            </a:r>
          </a:p>
        </p:txBody>
      </p:sp>
      <p:sp>
        <p:nvSpPr>
          <p:cNvPr id="4" name="TextBox 3">
            <a:extLst>
              <a:ext uri="{FF2B5EF4-FFF2-40B4-BE49-F238E27FC236}">
                <a16:creationId xmlns:a16="http://schemas.microsoft.com/office/drawing/2014/main" id="{A6C28FC5-EB1B-4EDD-8F49-9100468216F9}"/>
              </a:ext>
            </a:extLst>
          </p:cNvPr>
          <p:cNvSpPr txBox="1"/>
          <p:nvPr/>
        </p:nvSpPr>
        <p:spPr>
          <a:xfrm>
            <a:off x="269164" y="3847980"/>
            <a:ext cx="11590636" cy="1569660"/>
          </a:xfrm>
          <a:prstGeom prst="rect">
            <a:avLst/>
          </a:prstGeom>
          <a:noFill/>
        </p:spPr>
        <p:txBody>
          <a:bodyPr wrap="square" rtlCol="0">
            <a:spAutoFit/>
          </a:bodyPr>
          <a:lstStyle/>
          <a:p>
            <a:pPr algn="just"/>
            <a:r>
              <a:rPr lang="en-US" sz="3200" i="1" dirty="0"/>
              <a:t>4:16 “Watch your life and doctrine closely. Persevere in them, because if you do, you will save both yourself and your hearers.” </a:t>
            </a:r>
            <a:endParaRPr lang="en-US" sz="3200" dirty="0"/>
          </a:p>
        </p:txBody>
      </p:sp>
    </p:spTree>
    <p:extLst>
      <p:ext uri="{BB962C8B-B14F-4D97-AF65-F5344CB8AC3E}">
        <p14:creationId xmlns:p14="http://schemas.microsoft.com/office/powerpoint/2010/main" val="158214801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Revelation 2:4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323439"/>
          </a:xfrm>
          <a:prstGeom prst="rect">
            <a:avLst/>
          </a:prstGeom>
          <a:noFill/>
        </p:spPr>
        <p:txBody>
          <a:bodyPr wrap="square" rtlCol="0">
            <a:spAutoFit/>
          </a:bodyPr>
          <a:lstStyle/>
          <a:p>
            <a:pPr algn="ctr"/>
            <a:r>
              <a:rPr lang="en-US" sz="4000" i="1" dirty="0"/>
              <a:t>“But I have this against you,</a:t>
            </a:r>
          </a:p>
          <a:p>
            <a:pPr algn="ctr"/>
            <a:r>
              <a:rPr lang="en-US" sz="4000" i="1" dirty="0"/>
              <a:t>that you have left your first love.”</a:t>
            </a:r>
            <a:r>
              <a:rPr lang="en-US" sz="4000" dirty="0"/>
              <a:t> </a:t>
            </a:r>
          </a:p>
        </p:txBody>
      </p:sp>
    </p:spTree>
    <p:extLst>
      <p:ext uri="{BB962C8B-B14F-4D97-AF65-F5344CB8AC3E}">
        <p14:creationId xmlns:p14="http://schemas.microsoft.com/office/powerpoint/2010/main" val="3481238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Question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323439"/>
          </a:xfrm>
          <a:prstGeom prst="rect">
            <a:avLst/>
          </a:prstGeom>
          <a:noFill/>
        </p:spPr>
        <p:txBody>
          <a:bodyPr wrap="square" rtlCol="0">
            <a:spAutoFit/>
          </a:bodyPr>
          <a:lstStyle/>
          <a:p>
            <a:pPr algn="ctr"/>
            <a:r>
              <a:rPr lang="en-US" sz="4000" dirty="0"/>
              <a:t>Have I left my first love? Has my love for the Lord grown cold?</a:t>
            </a:r>
          </a:p>
        </p:txBody>
      </p:sp>
    </p:spTree>
    <p:extLst>
      <p:ext uri="{BB962C8B-B14F-4D97-AF65-F5344CB8AC3E}">
        <p14:creationId xmlns:p14="http://schemas.microsoft.com/office/powerpoint/2010/main" val="232671311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110566"/>
            <a:ext cx="11590636" cy="1077218"/>
          </a:xfrm>
          <a:prstGeom prst="rect">
            <a:avLst/>
          </a:prstGeom>
          <a:noFill/>
        </p:spPr>
        <p:txBody>
          <a:bodyPr wrap="square" rtlCol="0">
            <a:spAutoFit/>
          </a:bodyPr>
          <a:lstStyle/>
          <a:p>
            <a:pPr algn="ctr"/>
            <a:r>
              <a:rPr lang="en-US" sz="3200" cap="all" dirty="0"/>
              <a:t>Faithfulness in serving the Lord is the single most significant quality of a believer</a:t>
            </a:r>
            <a:endParaRPr lang="en-US" sz="3200"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600" b="1" cap="none" dirty="0">
                <a:solidFill>
                  <a:srgbClr val="00B0F0"/>
                </a:solidFill>
                <a:latin typeface="+mn-lt"/>
              </a:rPr>
              <a:t>How are we to remain faithful? </a:t>
            </a:r>
            <a:endParaRPr lang="en-US" sz="3600" b="1" cap="none" baseline="30000" dirty="0">
              <a:solidFill>
                <a:srgbClr val="00B0F0"/>
              </a:solidFill>
              <a:latin typeface="+mn-lt"/>
            </a:endParaRPr>
          </a:p>
        </p:txBody>
      </p:sp>
      <p:sp>
        <p:nvSpPr>
          <p:cNvPr id="4" name="TextBox 3">
            <a:extLst>
              <a:ext uri="{FF2B5EF4-FFF2-40B4-BE49-F238E27FC236}">
                <a16:creationId xmlns:a16="http://schemas.microsoft.com/office/drawing/2014/main" id="{CB84DA35-FCBA-4678-927A-25614BE38180}"/>
              </a:ext>
            </a:extLst>
          </p:cNvPr>
          <p:cNvSpPr txBox="1"/>
          <p:nvPr/>
        </p:nvSpPr>
        <p:spPr>
          <a:xfrm>
            <a:off x="197230" y="1192983"/>
            <a:ext cx="11683650" cy="2062103"/>
          </a:xfrm>
          <a:prstGeom prst="rect">
            <a:avLst/>
          </a:prstGeom>
          <a:noFill/>
        </p:spPr>
        <p:txBody>
          <a:bodyPr wrap="square" rtlCol="0">
            <a:spAutoFit/>
          </a:bodyPr>
          <a:lstStyle/>
          <a:p>
            <a:pPr marL="514350" indent="-514350" algn="just">
              <a:buAutoNum type="alphaUcPeriod"/>
            </a:pPr>
            <a:r>
              <a:rPr lang="en-US" sz="3200" b="1" dirty="0"/>
              <a:t>Be on guard…</a:t>
            </a:r>
          </a:p>
          <a:p>
            <a:pPr marL="514350" indent="-514350" algn="just">
              <a:buAutoNum type="alphaUcPeriod"/>
            </a:pPr>
            <a:r>
              <a:rPr lang="en-US" sz="3200" b="1" dirty="0"/>
              <a:t>Invest in God’s Word</a:t>
            </a:r>
          </a:p>
          <a:p>
            <a:pPr marL="514350" indent="-514350" algn="just">
              <a:buAutoNum type="alphaUcPeriod"/>
            </a:pPr>
            <a:r>
              <a:rPr lang="en-US" sz="3200" b="1" dirty="0"/>
              <a:t>Depend upon the faithfulness of the Lord to keep you faithful</a:t>
            </a:r>
          </a:p>
        </p:txBody>
      </p:sp>
    </p:spTree>
    <p:extLst>
      <p:ext uri="{BB962C8B-B14F-4D97-AF65-F5344CB8AC3E}">
        <p14:creationId xmlns:p14="http://schemas.microsoft.com/office/powerpoint/2010/main" val="15882594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375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3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Thessalonians 5:23-24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3785652"/>
          </a:xfrm>
          <a:prstGeom prst="rect">
            <a:avLst/>
          </a:prstGeom>
          <a:noFill/>
        </p:spPr>
        <p:txBody>
          <a:bodyPr wrap="square" rtlCol="0">
            <a:spAutoFit/>
          </a:bodyPr>
          <a:lstStyle/>
          <a:p>
            <a:pPr algn="just"/>
            <a:r>
              <a:rPr lang="en-US" sz="4000" i="1" dirty="0"/>
              <a:t>23 Now may the God of peace Himself sanctify you entirely; and may your spirit and soul and body be preserved complete, without blame at the coming of our Lord Jesus Christ. 24 Faithful is He who calls you, and He also will bring it to pass. </a:t>
            </a:r>
            <a:endParaRPr lang="en-US" sz="4000" dirty="0"/>
          </a:p>
        </p:txBody>
      </p:sp>
    </p:spTree>
    <p:extLst>
      <p:ext uri="{BB962C8B-B14F-4D97-AF65-F5344CB8AC3E}">
        <p14:creationId xmlns:p14="http://schemas.microsoft.com/office/powerpoint/2010/main" val="27349130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15ED3-B693-41E3-B462-6BBA6BAFA39D}"/>
              </a:ext>
            </a:extLst>
          </p:cNvPr>
          <p:cNvSpPr txBox="1"/>
          <p:nvPr/>
        </p:nvSpPr>
        <p:spPr>
          <a:xfrm>
            <a:off x="2766081" y="4812683"/>
            <a:ext cx="6688901" cy="1200329"/>
          </a:xfrm>
          <a:prstGeom prst="rect">
            <a:avLst/>
          </a:prstGeom>
          <a:noFill/>
        </p:spPr>
        <p:txBody>
          <a:bodyPr wrap="square" rtlCol="0">
            <a:spAutoFit/>
          </a:bodyPr>
          <a:lstStyle/>
          <a:p>
            <a:pPr algn="ctr"/>
            <a:r>
              <a:rPr lang="en-US" sz="3600" b="1" dirty="0"/>
              <a:t>Faithfully Serving the Lord</a:t>
            </a:r>
          </a:p>
          <a:p>
            <a:pPr algn="ctr"/>
            <a:r>
              <a:rPr lang="en-US" sz="3600" b="1" dirty="0"/>
              <a:t>Acts 20:17-36</a:t>
            </a:r>
          </a:p>
        </p:txBody>
      </p:sp>
      <p:pic>
        <p:nvPicPr>
          <p:cNvPr id="4" name="Picture 3">
            <a:extLst>
              <a:ext uri="{FF2B5EF4-FFF2-40B4-BE49-F238E27FC236}">
                <a16:creationId xmlns:a16="http://schemas.microsoft.com/office/drawing/2014/main" id="{83813021-5543-4176-9CAB-FE1995CD30D6}"/>
              </a:ext>
            </a:extLst>
          </p:cNvPr>
          <p:cNvPicPr>
            <a:picLocks noChangeAspect="1"/>
          </p:cNvPicPr>
          <p:nvPr/>
        </p:nvPicPr>
        <p:blipFill>
          <a:blip r:embed="rId2"/>
          <a:stretch>
            <a:fillRect/>
          </a:stretch>
        </p:blipFill>
        <p:spPr>
          <a:xfrm>
            <a:off x="29064" y="1002907"/>
            <a:ext cx="12162936" cy="3378593"/>
          </a:xfrm>
          <a:prstGeom prst="rect">
            <a:avLst/>
          </a:prstGeom>
        </p:spPr>
      </p:pic>
    </p:spTree>
    <p:extLst>
      <p:ext uri="{BB962C8B-B14F-4D97-AF65-F5344CB8AC3E}">
        <p14:creationId xmlns:p14="http://schemas.microsoft.com/office/powerpoint/2010/main" val="70034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Faithful</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815882"/>
          </a:xfrm>
          <a:prstGeom prst="rect">
            <a:avLst/>
          </a:prstGeom>
          <a:noFill/>
        </p:spPr>
        <p:txBody>
          <a:bodyPr wrap="square" rtlCol="0">
            <a:spAutoFit/>
          </a:bodyPr>
          <a:lstStyle/>
          <a:p>
            <a:pPr algn="just"/>
            <a:r>
              <a:rPr lang="en-US" sz="2800" dirty="0"/>
              <a:t>Revelation 2:10 --- </a:t>
            </a:r>
            <a:r>
              <a:rPr lang="en-US" sz="2800" i="1" dirty="0"/>
              <a:t> Do not fear what you are about to suffer. Behold, the devil is about to cast some of you into prison, so that you will be tested, and you will have tribulation for ten days. Be </a:t>
            </a:r>
            <a:r>
              <a:rPr lang="en-US" sz="2800" b="1" i="1" u="sng" dirty="0"/>
              <a:t>faithful</a:t>
            </a:r>
            <a:r>
              <a:rPr lang="en-US" sz="2800" i="1" dirty="0"/>
              <a:t> until death, and I will give you the crown of life.</a:t>
            </a:r>
            <a:endParaRPr lang="en-US" sz="2800" dirty="0"/>
          </a:p>
        </p:txBody>
      </p:sp>
      <p:sp>
        <p:nvSpPr>
          <p:cNvPr id="4" name="TextBox 3">
            <a:extLst>
              <a:ext uri="{FF2B5EF4-FFF2-40B4-BE49-F238E27FC236}">
                <a16:creationId xmlns:a16="http://schemas.microsoft.com/office/drawing/2014/main" id="{D3A9D07F-33B7-4177-9855-788714D51D87}"/>
              </a:ext>
            </a:extLst>
          </p:cNvPr>
          <p:cNvSpPr txBox="1"/>
          <p:nvPr/>
        </p:nvSpPr>
        <p:spPr>
          <a:xfrm>
            <a:off x="303182" y="3218396"/>
            <a:ext cx="11590636" cy="1384995"/>
          </a:xfrm>
          <a:prstGeom prst="rect">
            <a:avLst/>
          </a:prstGeom>
          <a:noFill/>
        </p:spPr>
        <p:txBody>
          <a:bodyPr wrap="square" rtlCol="0">
            <a:spAutoFit/>
          </a:bodyPr>
          <a:lstStyle/>
          <a:p>
            <a:pPr algn="just"/>
            <a:r>
              <a:rPr lang="en-US" sz="2800" dirty="0"/>
              <a:t>Matthew 25:21--- </a:t>
            </a:r>
            <a:r>
              <a:rPr lang="en-US" sz="2800" i="1" dirty="0"/>
              <a:t>His master said to him, 'Well done, good and </a:t>
            </a:r>
            <a:r>
              <a:rPr lang="en-US" sz="2800" b="1" i="1" u="sng" dirty="0"/>
              <a:t>faithful</a:t>
            </a:r>
            <a:r>
              <a:rPr lang="en-US" sz="2800" i="1" dirty="0"/>
              <a:t> slave. You were </a:t>
            </a:r>
            <a:r>
              <a:rPr lang="en-US" sz="2800" b="1" i="1" u="sng" dirty="0"/>
              <a:t>faithful</a:t>
            </a:r>
            <a:r>
              <a:rPr lang="en-US" sz="2800" i="1" dirty="0"/>
              <a:t> with a few things, I will put you in charge of many things; enter into the joy of your master.'</a:t>
            </a:r>
            <a:r>
              <a:rPr lang="en-US" sz="2800" dirty="0"/>
              <a:t> </a:t>
            </a:r>
          </a:p>
        </p:txBody>
      </p:sp>
    </p:spTree>
    <p:extLst>
      <p:ext uri="{BB962C8B-B14F-4D97-AF65-F5344CB8AC3E}">
        <p14:creationId xmlns:p14="http://schemas.microsoft.com/office/powerpoint/2010/main" val="346531033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Faithful</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815882"/>
          </a:xfrm>
          <a:prstGeom prst="rect">
            <a:avLst/>
          </a:prstGeom>
          <a:noFill/>
        </p:spPr>
        <p:txBody>
          <a:bodyPr wrap="square" rtlCol="0">
            <a:spAutoFit/>
          </a:bodyPr>
          <a:lstStyle/>
          <a:p>
            <a:pPr algn="just"/>
            <a:r>
              <a:rPr lang="en-US" sz="2800" dirty="0"/>
              <a:t>Revelation 2:10 --- </a:t>
            </a:r>
            <a:r>
              <a:rPr lang="en-US" sz="2800" i="1" dirty="0"/>
              <a:t> Do not fear what you are about to suffer. Behold, the devil is about to cast some of you into prison, so that you will be tested, and you will have tribulation for ten days. Be </a:t>
            </a:r>
            <a:r>
              <a:rPr lang="en-US" sz="2800" b="1" i="1" u="sng" dirty="0"/>
              <a:t>faithful</a:t>
            </a:r>
            <a:r>
              <a:rPr lang="en-US" sz="2800" i="1" dirty="0"/>
              <a:t> until death, and I will give you the crown of life.</a:t>
            </a:r>
            <a:endParaRPr lang="en-US" sz="2800" dirty="0"/>
          </a:p>
        </p:txBody>
      </p:sp>
      <p:sp>
        <p:nvSpPr>
          <p:cNvPr id="4" name="TextBox 3">
            <a:extLst>
              <a:ext uri="{FF2B5EF4-FFF2-40B4-BE49-F238E27FC236}">
                <a16:creationId xmlns:a16="http://schemas.microsoft.com/office/drawing/2014/main" id="{D3A9D07F-33B7-4177-9855-788714D51D87}"/>
              </a:ext>
            </a:extLst>
          </p:cNvPr>
          <p:cNvSpPr txBox="1"/>
          <p:nvPr/>
        </p:nvSpPr>
        <p:spPr>
          <a:xfrm>
            <a:off x="303182" y="3218396"/>
            <a:ext cx="11590636" cy="1384995"/>
          </a:xfrm>
          <a:prstGeom prst="rect">
            <a:avLst/>
          </a:prstGeom>
          <a:noFill/>
        </p:spPr>
        <p:txBody>
          <a:bodyPr wrap="square" rtlCol="0">
            <a:spAutoFit/>
          </a:bodyPr>
          <a:lstStyle/>
          <a:p>
            <a:pPr algn="just"/>
            <a:r>
              <a:rPr lang="en-US" sz="2800" dirty="0"/>
              <a:t>Matthew 25:21--- </a:t>
            </a:r>
            <a:r>
              <a:rPr lang="en-US" sz="2800" i="1" dirty="0"/>
              <a:t>His master said to him, 'Well done, good and </a:t>
            </a:r>
            <a:r>
              <a:rPr lang="en-US" sz="2800" b="1" i="1" u="sng" dirty="0"/>
              <a:t>faithful</a:t>
            </a:r>
            <a:r>
              <a:rPr lang="en-US" sz="2800" i="1" dirty="0"/>
              <a:t> slave. You were </a:t>
            </a:r>
            <a:r>
              <a:rPr lang="en-US" sz="2800" b="1" i="1" u="sng" dirty="0"/>
              <a:t>faithful</a:t>
            </a:r>
            <a:r>
              <a:rPr lang="en-US" sz="2800" i="1" dirty="0"/>
              <a:t> with a few things, I will put you in charge of many things; enter into the joy of your master.'</a:t>
            </a:r>
            <a:r>
              <a:rPr lang="en-US" sz="2800" dirty="0"/>
              <a:t> </a:t>
            </a:r>
          </a:p>
        </p:txBody>
      </p:sp>
      <p:pic>
        <p:nvPicPr>
          <p:cNvPr id="6" name="Picture 5" descr="A picture containing text, map&#10;&#10;Description automatically generated">
            <a:extLst>
              <a:ext uri="{FF2B5EF4-FFF2-40B4-BE49-F238E27FC236}">
                <a16:creationId xmlns:a16="http://schemas.microsoft.com/office/drawing/2014/main" id="{A1DE8407-CF44-4C8D-8CDC-4F898FC1123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0" y="0"/>
            <a:ext cx="12192000" cy="6858000"/>
          </a:xfrm>
          <a:prstGeom prst="rect">
            <a:avLst/>
          </a:prstGeom>
        </p:spPr>
      </p:pic>
      <p:cxnSp>
        <p:nvCxnSpPr>
          <p:cNvPr id="10" name="Straight Arrow Connector 9">
            <a:extLst>
              <a:ext uri="{FF2B5EF4-FFF2-40B4-BE49-F238E27FC236}">
                <a16:creationId xmlns:a16="http://schemas.microsoft.com/office/drawing/2014/main" id="{AD571836-13EA-4BAD-BA65-C336D023D75C}"/>
              </a:ext>
            </a:extLst>
          </p:cNvPr>
          <p:cNvCxnSpPr>
            <a:cxnSpLocks/>
          </p:cNvCxnSpPr>
          <p:nvPr/>
        </p:nvCxnSpPr>
        <p:spPr>
          <a:xfrm flipV="1">
            <a:off x="3988750" y="2782179"/>
            <a:ext cx="0" cy="1293642"/>
          </a:xfrm>
          <a:prstGeom prst="straightConnector1">
            <a:avLst/>
          </a:prstGeom>
          <a:ln w="47625">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272D1F74-3968-4BA5-AFD6-4BF45DCD2630}"/>
              </a:ext>
            </a:extLst>
          </p:cNvPr>
          <p:cNvCxnSpPr>
            <a:cxnSpLocks/>
          </p:cNvCxnSpPr>
          <p:nvPr/>
        </p:nvCxnSpPr>
        <p:spPr>
          <a:xfrm>
            <a:off x="2827421" y="2443440"/>
            <a:ext cx="1233519" cy="1"/>
          </a:xfrm>
          <a:prstGeom prst="straightConnector1">
            <a:avLst/>
          </a:prstGeom>
          <a:ln w="47625">
            <a:solidFill>
              <a:srgbClr val="FFFF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6090787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7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AutoNum type="romanUcPeriod"/>
            </a:pPr>
            <a:r>
              <a:rPr lang="en-US" sz="3600" b="1" cap="none" dirty="0">
                <a:solidFill>
                  <a:srgbClr val="00B0F0"/>
                </a:solidFill>
                <a:latin typeface="+mn-lt"/>
              </a:rPr>
              <a:t>To what are we to be ultimately faithful? </a:t>
            </a:r>
            <a:endParaRPr lang="en-US" sz="3600" b="1" cap="none" baseline="30000" dirty="0">
              <a:solidFill>
                <a:srgbClr val="00B0F0"/>
              </a:solidFill>
              <a:latin typeface="+mn-lt"/>
            </a:endParaRPr>
          </a:p>
        </p:txBody>
      </p:sp>
      <p:sp>
        <p:nvSpPr>
          <p:cNvPr id="4" name="TextBox 3">
            <a:extLst>
              <a:ext uri="{FF2B5EF4-FFF2-40B4-BE49-F238E27FC236}">
                <a16:creationId xmlns:a16="http://schemas.microsoft.com/office/drawing/2014/main" id="{CB84DA35-FCBA-4678-927A-25614BE38180}"/>
              </a:ext>
            </a:extLst>
          </p:cNvPr>
          <p:cNvSpPr txBox="1"/>
          <p:nvPr/>
        </p:nvSpPr>
        <p:spPr>
          <a:xfrm>
            <a:off x="197230" y="1192983"/>
            <a:ext cx="11683650" cy="584775"/>
          </a:xfrm>
          <a:prstGeom prst="rect">
            <a:avLst/>
          </a:prstGeom>
          <a:noFill/>
        </p:spPr>
        <p:txBody>
          <a:bodyPr wrap="square" rtlCol="0">
            <a:spAutoFit/>
          </a:bodyPr>
          <a:lstStyle/>
          <a:p>
            <a:pPr marL="514350" indent="-514350" algn="just">
              <a:buAutoNum type="alphaUcPeriod"/>
            </a:pPr>
            <a:r>
              <a:rPr lang="en-US" sz="3200" b="1" dirty="0"/>
              <a:t>Faithful to the Lord </a:t>
            </a:r>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Philippians 3:8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862322"/>
          </a:xfrm>
          <a:prstGeom prst="rect">
            <a:avLst/>
          </a:prstGeom>
          <a:noFill/>
        </p:spPr>
        <p:txBody>
          <a:bodyPr wrap="square" rtlCol="0">
            <a:spAutoFit/>
          </a:bodyPr>
          <a:lstStyle/>
          <a:p>
            <a:pPr algn="just"/>
            <a:r>
              <a:rPr lang="en-US" sz="3600" i="1" dirty="0"/>
              <a:t>“More than that, I count all things to be loss in view of the surpassing value of knowing Christ Jesus my Lord, for whom I have suffered the loss of all things, and count them but rubbish so that I may gain Christ…”</a:t>
            </a:r>
            <a:r>
              <a:rPr lang="en-US" sz="3600" dirty="0"/>
              <a:t> </a:t>
            </a:r>
          </a:p>
        </p:txBody>
      </p:sp>
    </p:spTree>
    <p:extLst>
      <p:ext uri="{BB962C8B-B14F-4D97-AF65-F5344CB8AC3E}">
        <p14:creationId xmlns:p14="http://schemas.microsoft.com/office/powerpoint/2010/main" val="27897289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Question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446550"/>
          </a:xfrm>
          <a:prstGeom prst="rect">
            <a:avLst/>
          </a:prstGeom>
          <a:noFill/>
        </p:spPr>
        <p:txBody>
          <a:bodyPr wrap="square" rtlCol="0">
            <a:spAutoFit/>
          </a:bodyPr>
          <a:lstStyle/>
          <a:p>
            <a:pPr algn="just"/>
            <a:r>
              <a:rPr lang="en-US" sz="4400" i="1" dirty="0"/>
              <a:t>Am I more faithful to the Lord…</a:t>
            </a:r>
          </a:p>
          <a:p>
            <a:pPr algn="r"/>
            <a:r>
              <a:rPr lang="en-US" sz="4400" i="1" dirty="0"/>
              <a:t>…or to myself?</a:t>
            </a:r>
            <a:endParaRPr lang="en-US" sz="4400" dirty="0"/>
          </a:p>
        </p:txBody>
      </p:sp>
    </p:spTree>
    <p:extLst>
      <p:ext uri="{BB962C8B-B14F-4D97-AF65-F5344CB8AC3E}">
        <p14:creationId xmlns:p14="http://schemas.microsoft.com/office/powerpoint/2010/main" val="282097383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250"/>
                                        <p:tgtEl>
                                          <p:spTgt spid="2">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1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22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AutoNum type="romanUcPeriod"/>
            </a:pPr>
            <a:r>
              <a:rPr lang="en-US" sz="3600" b="1" cap="none" dirty="0">
                <a:solidFill>
                  <a:srgbClr val="00B0F0"/>
                </a:solidFill>
                <a:latin typeface="+mn-lt"/>
              </a:rPr>
              <a:t>To what are we to be ultimately faithful? </a:t>
            </a:r>
            <a:endParaRPr lang="en-US" sz="3600" b="1" cap="none" baseline="30000" dirty="0">
              <a:solidFill>
                <a:srgbClr val="00B0F0"/>
              </a:solidFill>
              <a:latin typeface="+mn-lt"/>
            </a:endParaRPr>
          </a:p>
        </p:txBody>
      </p:sp>
      <p:sp>
        <p:nvSpPr>
          <p:cNvPr id="4" name="TextBox 3">
            <a:extLst>
              <a:ext uri="{FF2B5EF4-FFF2-40B4-BE49-F238E27FC236}">
                <a16:creationId xmlns:a16="http://schemas.microsoft.com/office/drawing/2014/main" id="{CB84DA35-FCBA-4678-927A-25614BE38180}"/>
              </a:ext>
            </a:extLst>
          </p:cNvPr>
          <p:cNvSpPr txBox="1"/>
          <p:nvPr/>
        </p:nvSpPr>
        <p:spPr>
          <a:xfrm>
            <a:off x="197230" y="1192983"/>
            <a:ext cx="11683650" cy="1077218"/>
          </a:xfrm>
          <a:prstGeom prst="rect">
            <a:avLst/>
          </a:prstGeom>
          <a:noFill/>
        </p:spPr>
        <p:txBody>
          <a:bodyPr wrap="square" rtlCol="0">
            <a:spAutoFit/>
          </a:bodyPr>
          <a:lstStyle/>
          <a:p>
            <a:pPr marL="514350" indent="-514350" algn="just">
              <a:buAutoNum type="alphaUcPeriod"/>
            </a:pPr>
            <a:r>
              <a:rPr lang="en-US" sz="3200" b="1" dirty="0"/>
              <a:t>Faithful to the Lord </a:t>
            </a:r>
          </a:p>
          <a:p>
            <a:pPr marL="514350" indent="-514350" algn="just">
              <a:buAutoNum type="alphaUcPeriod"/>
            </a:pPr>
            <a:r>
              <a:rPr lang="en-US" sz="3200" b="1" dirty="0"/>
              <a:t>Faithful to God-given roles</a:t>
            </a:r>
          </a:p>
        </p:txBody>
      </p:sp>
    </p:spTree>
    <p:extLst>
      <p:ext uri="{BB962C8B-B14F-4D97-AF65-F5344CB8AC3E}">
        <p14:creationId xmlns:p14="http://schemas.microsoft.com/office/powerpoint/2010/main" val="339585706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3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How Paul served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4524315"/>
          </a:xfrm>
          <a:prstGeom prst="rect">
            <a:avLst/>
          </a:prstGeom>
          <a:noFill/>
        </p:spPr>
        <p:txBody>
          <a:bodyPr wrap="square" rtlCol="0">
            <a:spAutoFit/>
          </a:bodyPr>
          <a:lstStyle/>
          <a:p>
            <a:pPr marL="457200" lvl="0" indent="-457200" algn="just">
              <a:buFont typeface="Wingdings" panose="05000000000000000000" pitchFamily="2" charset="2"/>
              <a:buChar char="§"/>
            </a:pPr>
            <a:r>
              <a:rPr lang="en-US" sz="3200" dirty="0"/>
              <a:t>Teaching (v. 20) - </a:t>
            </a:r>
            <a:r>
              <a:rPr lang="en-US" sz="3200" i="1" dirty="0"/>
              <a:t>teaching you publicly and from house to house</a:t>
            </a:r>
            <a:endParaRPr lang="en-US" sz="3200" dirty="0"/>
          </a:p>
          <a:p>
            <a:pPr marL="457200" lvl="0" indent="-457200" algn="just">
              <a:buFont typeface="Wingdings" panose="05000000000000000000" pitchFamily="2" charset="2"/>
              <a:buChar char="§"/>
            </a:pPr>
            <a:r>
              <a:rPr lang="en-US" sz="3200" dirty="0"/>
              <a:t>Testifying of Christ (v. 21) - </a:t>
            </a:r>
            <a:r>
              <a:rPr lang="en-US" sz="3200" i="1" dirty="0"/>
              <a:t>solemnly testifying to both Jews and Greeks of repentance toward God and faith in our Lord Jesus Christ.</a:t>
            </a:r>
            <a:endParaRPr lang="en-US" sz="3200" dirty="0"/>
          </a:p>
          <a:p>
            <a:pPr marL="457200" lvl="0" indent="-457200" algn="just">
              <a:buFont typeface="Wingdings" panose="05000000000000000000" pitchFamily="2" charset="2"/>
              <a:buChar char="§"/>
            </a:pPr>
            <a:r>
              <a:rPr lang="en-US" sz="3200" dirty="0"/>
              <a:t>Preaching (v. 25) - </a:t>
            </a:r>
            <a:r>
              <a:rPr lang="en-US" sz="3200" i="1" dirty="0"/>
              <a:t>I went about preaching the kingdom…</a:t>
            </a:r>
            <a:endParaRPr lang="en-US" sz="3200" dirty="0"/>
          </a:p>
          <a:p>
            <a:pPr marL="457200" lvl="0" indent="-457200" algn="just">
              <a:buFont typeface="Wingdings" panose="05000000000000000000" pitchFamily="2" charset="2"/>
              <a:buChar char="§"/>
            </a:pPr>
            <a:r>
              <a:rPr lang="en-US" sz="3200" dirty="0"/>
              <a:t>Admonishing (v. 31) - </a:t>
            </a:r>
            <a:r>
              <a:rPr lang="en-US" sz="3200" i="1" dirty="0"/>
              <a:t>I did not cease to admonish each one with tears.</a:t>
            </a:r>
            <a:endParaRPr lang="en-US" sz="3200" dirty="0"/>
          </a:p>
        </p:txBody>
      </p:sp>
    </p:spTree>
    <p:extLst>
      <p:ext uri="{BB962C8B-B14F-4D97-AF65-F5344CB8AC3E}">
        <p14:creationId xmlns:p14="http://schemas.microsoft.com/office/powerpoint/2010/main" val="39014331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250"/>
                                        <p:tgtEl>
                                          <p:spTgt spid="2">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1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2250"/>
                                        <p:tgtEl>
                                          <p:spTgt spid="2">
                                            <p:txEl>
                                              <p:pRg st="1" end="1"/>
                                            </p:txEl>
                                          </p:spTgt>
                                        </p:tgtEl>
                                      </p:cBhvr>
                                    </p:animEffect>
                                  </p:childTnLst>
                                </p:cTn>
                              </p:par>
                            </p:childTnLst>
                          </p:cTn>
                        </p:par>
                        <p:par>
                          <p:cTn id="12" fill="hold">
                            <p:stCondLst>
                              <p:cond delay="5250"/>
                            </p:stCondLst>
                            <p:childTnLst>
                              <p:par>
                                <p:cTn id="13" presetID="10" presetClass="entr" presetSubtype="0" fill="hold" grpId="0" nodeType="afterEffect">
                                  <p:stCondLst>
                                    <p:cond delay="1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250"/>
                                        <p:tgtEl>
                                          <p:spTgt spid="2">
                                            <p:txEl>
                                              <p:pRg st="2" end="2"/>
                                            </p:txEl>
                                          </p:spTgt>
                                        </p:tgtEl>
                                      </p:cBhvr>
                                    </p:animEffect>
                                  </p:childTnLst>
                                </p:cTn>
                              </p:par>
                            </p:childTnLst>
                          </p:cTn>
                        </p:par>
                        <p:par>
                          <p:cTn id="16" fill="hold">
                            <p:stCondLst>
                              <p:cond delay="9250"/>
                            </p:stCondLst>
                            <p:childTnLst>
                              <p:par>
                                <p:cTn id="17" presetID="10" presetClass="entr" presetSubtype="0" fill="hold" grpId="0" nodeType="afterEffect">
                                  <p:stCondLst>
                                    <p:cond delay="17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22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681</TotalTime>
  <Words>681</Words>
  <Application>Microsoft Office PowerPoint</Application>
  <PresentationFormat>Widescreen</PresentationFormat>
  <Paragraphs>58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38</cp:revision>
  <dcterms:created xsi:type="dcterms:W3CDTF">2019-06-22T19:37:39Z</dcterms:created>
  <dcterms:modified xsi:type="dcterms:W3CDTF">2019-08-31T21:02:39Z</dcterms:modified>
</cp:coreProperties>
</file>